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2" r:id="rId6"/>
    <p:sldId id="277" r:id="rId7"/>
    <p:sldId id="284" r:id="rId8"/>
    <p:sldId id="279" r:id="rId9"/>
    <p:sldId id="280" r:id="rId10"/>
    <p:sldId id="290" r:id="rId11"/>
    <p:sldId id="285" r:id="rId12"/>
    <p:sldId id="286" r:id="rId13"/>
    <p:sldId id="287" r:id="rId14"/>
    <p:sldId id="288" r:id="rId15"/>
    <p:sldId id="289" r:id="rId16"/>
    <p:sldId id="276" r:id="rId17"/>
    <p:sldId id="261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inion Pro" panose="02040503050201020203" charset="0"/>
      <p:regular r:id="rId23"/>
      <p:bold r:id="rId24"/>
      <p:italic r:id="rId25"/>
      <p:boldItalic r:id="rId26"/>
    </p:embeddedFont>
    <p:embeddedFont>
      <p:font typeface="Myriad Pro" panose="020B0503030403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9A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51" y="71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445794"/>
            <a:ext cx="8534400" cy="138324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i="1" baseline="0">
                <a:solidFill>
                  <a:schemeClr val="bg1"/>
                </a:solidFill>
                <a:latin typeface="Minion Pro" pitchFamily="18" charset="0"/>
                <a:cs typeface="Minion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Support headline goes here. One or two lines.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01948"/>
            <a:ext cx="10363200" cy="1470025"/>
          </a:xfrm>
        </p:spPr>
        <p:txBody>
          <a:bodyPr>
            <a:normAutofit/>
          </a:bodyPr>
          <a:lstStyle>
            <a:lvl1pPr>
              <a:defRPr sz="1800" b="1" cap="all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CLICK TO EDIT DEPARTMENT NAME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2468053"/>
            <a:ext cx="8534400" cy="860453"/>
          </a:xfrm>
        </p:spPr>
        <p:txBody>
          <a:bodyPr>
            <a:normAutofit/>
          </a:bodyPr>
          <a:lstStyle>
            <a:lvl1pPr marL="0" indent="0" algn="ctr">
              <a:buNone/>
              <a:defRPr sz="5400" b="1" cap="all" baseline="0">
                <a:solidFill>
                  <a:srgbClr val="FFFFFF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pic>
        <p:nvPicPr>
          <p:cNvPr id="6" name="Picture 6" descr="LUC_reversed_color_notag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44" y="5165656"/>
            <a:ext cx="115031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24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4460" y="2912971"/>
            <a:ext cx="10629840" cy="321319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latin typeface="Myriad Pro" pitchFamily="34" charset="0"/>
                <a:cs typeface="Myriad Pro" pitchFamily="34" charset="0"/>
              </a:defRPr>
            </a:lvl1pPr>
          </a:lstStyle>
          <a:p>
            <a:pPr eaLnBrk="1" hangingPunct="1"/>
            <a:r>
              <a:rPr lang="en-US" sz="3000" dirty="0">
                <a:cs typeface="Arial" charset="0"/>
              </a:rPr>
              <a:t>Chapter or point No. 1</a:t>
            </a:r>
          </a:p>
          <a:p>
            <a:pPr eaLnBrk="1" hangingPunct="1"/>
            <a:r>
              <a:rPr lang="en-US" sz="3000" dirty="0">
                <a:cs typeface="Arial" charset="0"/>
              </a:rPr>
              <a:t>Chapter or point No. 2</a:t>
            </a:r>
          </a:p>
          <a:p>
            <a:pPr eaLnBrk="1" hangingPunct="1"/>
            <a:r>
              <a:rPr lang="en-US" sz="3000" dirty="0">
                <a:cs typeface="Arial" charset="0"/>
              </a:rPr>
              <a:t>Chapter or point No. 3</a:t>
            </a:r>
          </a:p>
        </p:txBody>
      </p:sp>
      <p:pic>
        <p:nvPicPr>
          <p:cNvPr id="7" name="Picture 6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65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4462" y="1769970"/>
            <a:ext cx="10629837" cy="1143000"/>
          </a:xfrm>
        </p:spPr>
        <p:txBody>
          <a:bodyPr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Overview/summary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194837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67000"/>
            <a:ext cx="121920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3321285"/>
            <a:ext cx="10363200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826669"/>
            <a:ext cx="10363200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5072530"/>
            <a:ext cx="10310284" cy="365125"/>
          </a:xfrm>
        </p:spPr>
        <p:txBody>
          <a:bodyPr lIns="0" tIns="137160" bIns="0"/>
          <a:lstStyle>
            <a:lvl1pPr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pPr algn="l"/>
            <a:r>
              <a:rPr lang="en-US" i="1" dirty="0">
                <a:solidFill>
                  <a:srgbClr val="999999"/>
                </a:solidFill>
              </a:rPr>
              <a:t>NOTE: Option1 for chapter slide—over a full-bleed image</a:t>
            </a:r>
          </a:p>
          <a:p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963084" y="3984112"/>
            <a:ext cx="10363200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/>
              <a:t>Support headline goes here, if desired</a:t>
            </a:r>
          </a:p>
        </p:txBody>
      </p:sp>
    </p:spTree>
    <p:extLst>
      <p:ext uri="{BB962C8B-B14F-4D97-AF65-F5344CB8AC3E}">
        <p14:creationId xmlns:p14="http://schemas.microsoft.com/office/powerpoint/2010/main" val="406268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200" y="459350"/>
            <a:ext cx="10765536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52458" y="2335053"/>
            <a:ext cx="8863185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652458" y="2973057"/>
            <a:ext cx="8863185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652458" y="3676852"/>
            <a:ext cx="8863185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/>
              <a:t>Support headline goes here, if desired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30" y="5267128"/>
            <a:ext cx="8863185" cy="365125"/>
          </a:xfrm>
        </p:spPr>
        <p:txBody>
          <a:bodyPr lIns="0" tIns="137160" bIns="0"/>
          <a:lstStyle>
            <a:lvl1pPr algn="l" eaLnBrk="1" hangingPunct="1"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i="1" dirty="0">
                <a:solidFill>
                  <a:srgbClr val="999999"/>
                </a:solidFill>
              </a:rPr>
              <a:t>NOTE: Option2 for chapter slide—text only</a:t>
            </a:r>
          </a:p>
          <a:p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233251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651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8" y="1586990"/>
            <a:ext cx="10629381" cy="317940"/>
          </a:xfrm>
        </p:spPr>
        <p:txBody>
          <a:bodyPr>
            <a:normAutofit/>
          </a:bodyPr>
          <a:lstStyle>
            <a:lvl1pPr marL="0" indent="0">
              <a:buNone/>
              <a:defRPr sz="1600" b="1" i="0" cap="all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Label goes here, if needed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8" y="2826722"/>
            <a:ext cx="10629381" cy="849312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Type sample goes here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14461" y="1914072"/>
            <a:ext cx="10629839" cy="883924"/>
          </a:xfrm>
        </p:spPr>
        <p:txBody>
          <a:bodyPr tIns="0" bIns="0"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Headline/sample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4182273"/>
            <a:ext cx="10629381" cy="507197"/>
          </a:xfrm>
        </p:spPr>
        <p:txBody>
          <a:bodyPr>
            <a:normAutofit/>
          </a:bodyPr>
          <a:lstStyle>
            <a:lvl1pPr marL="0" indent="0">
              <a:buNone/>
              <a:defRPr sz="2000" b="0" i="1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Secondary type sample (chart, caption, etc.)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325401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UC_vertical_reverse_color_forPP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49" y="3810001"/>
            <a:ext cx="3896101" cy="26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43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37CAE-0D07-2D4D-B0CF-FB80FDEEB26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102F2-95C5-954C-9F6C-3AA639D1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c.edu/staffcouncil/index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uc.edu/universitysenate/index.s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c.edu/universitysenate/index.shtml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2467534"/>
            <a:ext cx="8534400" cy="2482837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Susan L. Uprichard, PhD</a:t>
            </a:r>
          </a:p>
          <a:p>
            <a:r>
              <a:rPr lang="en-US" sz="1700" dirty="0"/>
              <a:t>Stritch School of Medicine</a:t>
            </a:r>
          </a:p>
          <a:p>
            <a:r>
              <a:rPr lang="en-US" sz="1700" dirty="0"/>
              <a:t>Professor of Medicine</a:t>
            </a:r>
          </a:p>
          <a:p>
            <a:r>
              <a:rPr lang="en-US" sz="1700" dirty="0"/>
              <a:t>Director, Infectious Disease and Immunology Research Institute</a:t>
            </a:r>
          </a:p>
          <a:p>
            <a:r>
              <a:rPr lang="en-US" sz="1700" dirty="0"/>
              <a:t>Director, Clinical Research Office Biorepository</a:t>
            </a:r>
          </a:p>
          <a:p>
            <a:endParaRPr lang="en-US" b="1" dirty="0"/>
          </a:p>
          <a:p>
            <a:r>
              <a:rPr lang="en-US" b="1" dirty="0"/>
              <a:t>Outgoing Chair, University Senate</a:t>
            </a:r>
          </a:p>
          <a:p>
            <a:endParaRPr lang="en-US" b="1" dirty="0"/>
          </a:p>
          <a:p>
            <a:r>
              <a:rPr lang="en-US" b="1" dirty="0"/>
              <a:t>New Faculty Orientation</a:t>
            </a:r>
          </a:p>
          <a:p>
            <a:r>
              <a:rPr lang="en-US" b="1" dirty="0"/>
              <a:t>Fall 2021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4400" y="206113"/>
            <a:ext cx="10363200" cy="822587"/>
          </a:xfrm>
        </p:spPr>
        <p:txBody>
          <a:bodyPr/>
          <a:lstStyle/>
          <a:p>
            <a:r>
              <a:rPr lang="en-US" dirty="0"/>
              <a:t>Loyola University Chicago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77471" y="1091191"/>
            <a:ext cx="9146241" cy="89897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The university senate and Other shared governance Bodies at LUC</a:t>
            </a:r>
          </a:p>
        </p:txBody>
      </p:sp>
    </p:spTree>
    <p:extLst>
      <p:ext uri="{BB962C8B-B14F-4D97-AF65-F5344CB8AC3E}">
        <p14:creationId xmlns:p14="http://schemas.microsoft.com/office/powerpoint/2010/main" val="355551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C7E446-8060-3546-AD76-285D99D61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975" y="1538986"/>
            <a:ext cx="9200397" cy="4444509"/>
          </a:xfrm>
        </p:spPr>
        <p:txBody>
          <a:bodyPr>
            <a:normAutofit/>
          </a:bodyPr>
          <a:lstStyle/>
          <a:p>
            <a:r>
              <a:rPr lang="en-US" sz="3600" b="1" i="1" dirty="0"/>
              <a:t>Academic Affairs and Research</a:t>
            </a:r>
            <a:endParaRPr lang="en-US" sz="3600" dirty="0"/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Budget and Strategic Planning 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Faculty Affairs and Staff Affairs 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Student Development and Success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Bylaws and Elections</a:t>
            </a:r>
            <a:endParaRPr lang="en-US" sz="3600" i="1" dirty="0"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Diversity</a:t>
            </a:r>
            <a:endParaRPr lang="en-US" sz="3600" i="1" dirty="0"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984E7-E953-5449-A979-A0DA32B3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30" y="395986"/>
            <a:ext cx="10629837" cy="1143000"/>
          </a:xfrm>
        </p:spPr>
        <p:txBody>
          <a:bodyPr/>
          <a:lstStyle/>
          <a:p>
            <a:r>
              <a:rPr lang="en-US" dirty="0"/>
              <a:t>Committees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4403A-D703-4B13-A6BD-47E130FA1EC6}"/>
              </a:ext>
            </a:extLst>
          </p:cNvPr>
          <p:cNvSpPr txBox="1"/>
          <p:nvPr/>
        </p:nvSpPr>
        <p:spPr>
          <a:xfrm>
            <a:off x="8906635" y="592078"/>
            <a:ext cx="28081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eviews, researches, and prepares recommendations on issues and policies related to scholarly research and academic matters in coordination with other academic review bodies at the University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4BD952-4332-4CC5-9668-3CDB00A8848F}"/>
              </a:ext>
            </a:extLst>
          </p:cNvPr>
          <p:cNvCxnSpPr/>
          <p:nvPr/>
        </p:nvCxnSpPr>
        <p:spPr>
          <a:xfrm flipV="1">
            <a:off x="8051321" y="1538986"/>
            <a:ext cx="960407" cy="31281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27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C7E446-8060-3546-AD76-285D99D61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975" y="1538986"/>
            <a:ext cx="9200397" cy="4444509"/>
          </a:xfrm>
        </p:spPr>
        <p:txBody>
          <a:bodyPr>
            <a:normAutofit/>
          </a:bodyPr>
          <a:lstStyle/>
          <a:p>
            <a:r>
              <a:rPr lang="en-US" sz="3600" b="1" i="1" dirty="0"/>
              <a:t>Academic Affairs and Research</a:t>
            </a:r>
            <a:endParaRPr lang="en-US" sz="3600" dirty="0"/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Budget and Strategic Planning 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Faculty Affairs and Staff Affairs 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Student Development and Success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Bylaws and Elections</a:t>
            </a:r>
            <a:endParaRPr lang="en-US" sz="3600" i="1" dirty="0"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Diversity</a:t>
            </a:r>
            <a:endParaRPr lang="en-US" sz="3600" i="1" dirty="0"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984E7-E953-5449-A979-A0DA32B3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30" y="395986"/>
            <a:ext cx="10629837" cy="1143000"/>
          </a:xfrm>
        </p:spPr>
        <p:txBody>
          <a:bodyPr/>
          <a:lstStyle/>
          <a:p>
            <a:r>
              <a:rPr lang="en-US" dirty="0"/>
              <a:t>Committees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C9F5500-47CE-4A28-A713-82C291942C66}"/>
              </a:ext>
            </a:extLst>
          </p:cNvPr>
          <p:cNvCxnSpPr>
            <a:cxnSpLocks/>
          </p:cNvCxnSpPr>
          <p:nvPr/>
        </p:nvCxnSpPr>
        <p:spPr>
          <a:xfrm flipV="1">
            <a:off x="7993812" y="2363932"/>
            <a:ext cx="1441133" cy="19523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4950A37-A6FA-4A66-AE98-0E4812D54C1A}"/>
              </a:ext>
            </a:extLst>
          </p:cNvPr>
          <p:cNvSpPr txBox="1"/>
          <p:nvPr/>
        </p:nvSpPr>
        <p:spPr>
          <a:xfrm>
            <a:off x="9301666" y="492028"/>
            <a:ext cx="255541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reviews, researches, and </a:t>
            </a:r>
            <a:r>
              <a:rPr lang="en-US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recommendd</a:t>
            </a: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 issues /policies related to strategic planning, resource allocation, and institutional priorities -- in the interest of promoting transparency and accountability in our planning and budget processes.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C7E446-8060-3546-AD76-285D99D61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975" y="1538986"/>
            <a:ext cx="9200397" cy="4444509"/>
          </a:xfrm>
        </p:spPr>
        <p:txBody>
          <a:bodyPr>
            <a:normAutofit/>
          </a:bodyPr>
          <a:lstStyle/>
          <a:p>
            <a:r>
              <a:rPr lang="en-US" sz="3600" b="1" i="1" dirty="0"/>
              <a:t>Academic Affairs and Research</a:t>
            </a:r>
            <a:endParaRPr lang="en-US" sz="3600" dirty="0"/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Budget and Strategic Planning 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Faculty Affairs and Staff Affairs 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Student Development and Success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Bylaws and Elections</a:t>
            </a:r>
            <a:endParaRPr lang="en-US" sz="3600" i="1" dirty="0"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Diversity</a:t>
            </a:r>
            <a:endParaRPr lang="en-US" sz="3600" i="1" dirty="0"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984E7-E953-5449-A979-A0DA32B3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30" y="395986"/>
            <a:ext cx="10629837" cy="1143000"/>
          </a:xfrm>
        </p:spPr>
        <p:txBody>
          <a:bodyPr/>
          <a:lstStyle/>
          <a:p>
            <a:r>
              <a:rPr lang="en-US" dirty="0"/>
              <a:t>Committees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56256AF-7620-49EA-8314-EE7799AB300E}"/>
              </a:ext>
            </a:extLst>
          </p:cNvPr>
          <p:cNvCxnSpPr>
            <a:cxnSpLocks/>
          </p:cNvCxnSpPr>
          <p:nvPr/>
        </p:nvCxnSpPr>
        <p:spPr>
          <a:xfrm flipV="1">
            <a:off x="8097721" y="3013364"/>
            <a:ext cx="1441133" cy="19523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B80A2C5-3622-4802-96A7-708D24A778CF}"/>
              </a:ext>
            </a:extLst>
          </p:cNvPr>
          <p:cNvSpPr txBox="1"/>
          <p:nvPr/>
        </p:nvSpPr>
        <p:spPr>
          <a:xfrm>
            <a:off x="9408968" y="1767734"/>
            <a:ext cx="23629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eviews, researches, and recommends on issues /policies related to the professional development, experience, and contributions of faculty and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5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C7E446-8060-3546-AD76-285D99D61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975" y="1538986"/>
            <a:ext cx="9200397" cy="4444509"/>
          </a:xfrm>
        </p:spPr>
        <p:txBody>
          <a:bodyPr>
            <a:normAutofit/>
          </a:bodyPr>
          <a:lstStyle/>
          <a:p>
            <a:r>
              <a:rPr lang="en-US" sz="3600" b="1" i="1" dirty="0"/>
              <a:t>Academic Affairs and Research</a:t>
            </a:r>
            <a:endParaRPr lang="en-US" sz="3600" dirty="0"/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Budget and Strategic Planning 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Faculty Affairs and Staff Affairs 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Student Development and Success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Bylaws and Elections</a:t>
            </a:r>
            <a:endParaRPr lang="en-US" sz="3600" i="1" dirty="0"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Diversity</a:t>
            </a:r>
            <a:endParaRPr lang="en-US" sz="3600" i="1" dirty="0"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984E7-E953-5449-A979-A0DA32B3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30" y="395986"/>
            <a:ext cx="10629837" cy="1143000"/>
          </a:xfrm>
        </p:spPr>
        <p:txBody>
          <a:bodyPr/>
          <a:lstStyle/>
          <a:p>
            <a:r>
              <a:rPr lang="en-US" dirty="0"/>
              <a:t>Committees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77F8ED-DC9A-4099-BEEB-3EF44D3C85EA}"/>
              </a:ext>
            </a:extLst>
          </p:cNvPr>
          <p:cNvCxnSpPr>
            <a:cxnSpLocks/>
          </p:cNvCxnSpPr>
          <p:nvPr/>
        </p:nvCxnSpPr>
        <p:spPr>
          <a:xfrm>
            <a:off x="8660520" y="3958936"/>
            <a:ext cx="1169280" cy="33770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34E0CA9-B8CD-47F1-8785-F078757E27B3}"/>
              </a:ext>
            </a:extLst>
          </p:cNvPr>
          <p:cNvSpPr txBox="1"/>
          <p:nvPr/>
        </p:nvSpPr>
        <p:spPr>
          <a:xfrm>
            <a:off x="9554440" y="2955252"/>
            <a:ext cx="2182091" cy="245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eviews, researches, and recommends on issues/policies that relate to the support of student academic success and student experience. 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3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C7E446-8060-3546-AD76-285D99D61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975" y="1538986"/>
            <a:ext cx="9200397" cy="4444509"/>
          </a:xfrm>
        </p:spPr>
        <p:txBody>
          <a:bodyPr>
            <a:normAutofit/>
          </a:bodyPr>
          <a:lstStyle/>
          <a:p>
            <a:r>
              <a:rPr lang="en-US" sz="3600" b="1" i="1" dirty="0"/>
              <a:t>Academic Affairs and Research</a:t>
            </a:r>
            <a:endParaRPr lang="en-US" sz="3600" dirty="0"/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Budget and Strategic Planning 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Faculty Affairs and Staff Affairs 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Student Development and Success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Bylaws and Elections</a:t>
            </a:r>
            <a:endParaRPr lang="en-US" sz="3600" i="1" dirty="0"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Diversity</a:t>
            </a:r>
            <a:endParaRPr lang="en-US" sz="3600" i="1" dirty="0"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984E7-E953-5449-A979-A0DA32B3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30" y="395986"/>
            <a:ext cx="10629837" cy="1143000"/>
          </a:xfrm>
        </p:spPr>
        <p:txBody>
          <a:bodyPr/>
          <a:lstStyle/>
          <a:p>
            <a:r>
              <a:rPr lang="en-US" dirty="0"/>
              <a:t>Committees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F19AAA8-6692-46C7-BDD2-E31F11215BA1}"/>
              </a:ext>
            </a:extLst>
          </p:cNvPr>
          <p:cNvCxnSpPr>
            <a:cxnSpLocks/>
          </p:cNvCxnSpPr>
          <p:nvPr/>
        </p:nvCxnSpPr>
        <p:spPr>
          <a:xfrm>
            <a:off x="6096000" y="4566804"/>
            <a:ext cx="2811044" cy="27536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CA61788-858C-42DA-AF35-5AFDA9341540}"/>
              </a:ext>
            </a:extLst>
          </p:cNvPr>
          <p:cNvSpPr txBox="1"/>
          <p:nvPr/>
        </p:nvSpPr>
        <p:spPr>
          <a:xfrm>
            <a:off x="8907044" y="3897280"/>
            <a:ext cx="26676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eviews, researches, and recommends on revisions to the University Senate's bylaws and runs the annual election of new members to the University Senate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7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C7E446-8060-3546-AD76-285D99D61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975" y="1538986"/>
            <a:ext cx="9200397" cy="4444509"/>
          </a:xfrm>
        </p:spPr>
        <p:txBody>
          <a:bodyPr>
            <a:normAutofit/>
          </a:bodyPr>
          <a:lstStyle/>
          <a:p>
            <a:r>
              <a:rPr lang="en-US" sz="3600" b="1" i="1" dirty="0"/>
              <a:t>Academic Affairs and Research</a:t>
            </a:r>
            <a:endParaRPr lang="en-US" sz="3600" dirty="0"/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Budget and Strategic Planning 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Faculty Affairs and Staff Affairs 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Student Development and Success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Bylaws and Elections</a:t>
            </a:r>
            <a:endParaRPr lang="en-US" sz="3600" i="1" dirty="0"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Diversity</a:t>
            </a:r>
            <a:endParaRPr lang="en-US" sz="3600" i="1" dirty="0"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984E7-E953-5449-A979-A0DA32B3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30" y="395986"/>
            <a:ext cx="10629837" cy="1143000"/>
          </a:xfrm>
        </p:spPr>
        <p:txBody>
          <a:bodyPr/>
          <a:lstStyle/>
          <a:p>
            <a:r>
              <a:rPr lang="en-US" dirty="0"/>
              <a:t>Committees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D605661-12AC-415B-B1A4-F70E0AB6B85C}"/>
              </a:ext>
            </a:extLst>
          </p:cNvPr>
          <p:cNvCxnSpPr>
            <a:cxnSpLocks/>
          </p:cNvCxnSpPr>
          <p:nvPr/>
        </p:nvCxnSpPr>
        <p:spPr>
          <a:xfrm>
            <a:off x="3830781" y="5219399"/>
            <a:ext cx="3676651" cy="22543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579DB9-4BDC-43B1-8091-C81F7E75ADB5}"/>
              </a:ext>
            </a:extLst>
          </p:cNvPr>
          <p:cNvSpPr txBox="1"/>
          <p:nvPr/>
        </p:nvSpPr>
        <p:spPr>
          <a:xfrm>
            <a:off x="7169727" y="4308283"/>
            <a:ext cx="4573298" cy="2153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reviews, researches, and recommends on issues/policies related to age, race, ethnicity, gender, gender identity, sexual orientation, ability/disability, immigrant/migrant status, origin, and religious affiliation to maintain an affirming, safe and balanced environment for all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51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0EE379-0027-6349-AE24-042145B58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64" y="1702211"/>
            <a:ext cx="10629840" cy="4345789"/>
          </a:xfrm>
        </p:spPr>
        <p:txBody>
          <a:bodyPr>
            <a:normAutofit/>
          </a:bodyPr>
          <a:lstStyle/>
          <a:p>
            <a:r>
              <a:rPr lang="en-US" dirty="0"/>
              <a:t>Shared Governance Taskforce</a:t>
            </a:r>
          </a:p>
          <a:p>
            <a:pPr lvl="1"/>
            <a:r>
              <a:rPr lang="en-US" sz="2400" dirty="0"/>
              <a:t>Possible restructuring of the Senate to achieve more equitable representation</a:t>
            </a:r>
          </a:p>
          <a:p>
            <a:r>
              <a:rPr lang="en-US" dirty="0"/>
              <a:t>Smoke, Tobacco, Vape-Free University</a:t>
            </a:r>
          </a:p>
          <a:p>
            <a:r>
              <a:rPr lang="en-US" dirty="0"/>
              <a:t>Social &amp; Environmental Justice </a:t>
            </a:r>
          </a:p>
          <a:p>
            <a:pPr lvl="1"/>
            <a:r>
              <a:rPr lang="en-US" sz="2000" dirty="0"/>
              <a:t>Exploring diversity that encompasses religious practices</a:t>
            </a:r>
          </a:p>
          <a:p>
            <a:pPr lvl="1"/>
            <a:r>
              <a:rPr lang="en-US" sz="2000" dirty="0"/>
              <a:t>Moving away from fossil fuels</a:t>
            </a:r>
          </a:p>
          <a:p>
            <a:pPr lvl="1"/>
            <a:r>
              <a:rPr lang="en-US" sz="2000" dirty="0"/>
              <a:t>Moving toward paper-limited classrooms</a:t>
            </a:r>
          </a:p>
          <a:p>
            <a:r>
              <a:rPr lang="en-US" dirty="0"/>
              <a:t>Benefits (BAC)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8E461A-A58C-BF4D-941A-67C48C2B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63" y="559211"/>
            <a:ext cx="10629837" cy="1143000"/>
          </a:xfrm>
        </p:spPr>
        <p:txBody>
          <a:bodyPr/>
          <a:lstStyle/>
          <a:p>
            <a:r>
              <a:rPr lang="en-US" dirty="0"/>
              <a:t>Recent and Ongoing Issues and priorities</a:t>
            </a:r>
          </a:p>
        </p:txBody>
      </p:sp>
    </p:spTree>
    <p:extLst>
      <p:ext uri="{BB962C8B-B14F-4D97-AF65-F5344CB8AC3E}">
        <p14:creationId xmlns:p14="http://schemas.microsoft.com/office/powerpoint/2010/main" val="170411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00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Governance at LUC</a:t>
            </a:r>
          </a:p>
        </p:txBody>
      </p:sp>
    </p:spTree>
    <p:extLst>
      <p:ext uri="{BB962C8B-B14F-4D97-AF65-F5344CB8AC3E}">
        <p14:creationId xmlns:p14="http://schemas.microsoft.com/office/powerpoint/2010/main" val="277991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4462" y="2033215"/>
            <a:ext cx="10629840" cy="409766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Faculty Council*</a:t>
            </a:r>
          </a:p>
          <a:p>
            <a:r>
              <a:rPr lang="en-US" sz="2400" dirty="0"/>
              <a:t>University Senate*</a:t>
            </a:r>
          </a:p>
          <a:p>
            <a:r>
              <a:rPr lang="en-US" sz="2400" dirty="0"/>
              <a:t>University Staff Council*</a:t>
            </a:r>
          </a:p>
          <a:p>
            <a:r>
              <a:rPr lang="en-US" sz="2400" dirty="0"/>
              <a:t>Student Government</a:t>
            </a:r>
          </a:p>
          <a:p>
            <a:r>
              <a:rPr lang="en-US" sz="2400" dirty="0"/>
              <a:t>Graduate, Professional, and Adult Council</a:t>
            </a:r>
          </a:p>
          <a:p>
            <a:r>
              <a:rPr lang="en-US" sz="2400" dirty="0"/>
              <a:t>Graduate Student Advisory Council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* These three bodies will briefly be covered for the purpose of today’s presentation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462" y="945932"/>
            <a:ext cx="10629837" cy="1082566"/>
          </a:xfrm>
        </p:spPr>
        <p:txBody>
          <a:bodyPr/>
          <a:lstStyle/>
          <a:p>
            <a:r>
              <a:rPr lang="en-US" dirty="0"/>
              <a:t>Elected LUC Shared Governance Bodies</a:t>
            </a:r>
          </a:p>
        </p:txBody>
      </p:sp>
    </p:spTree>
    <p:extLst>
      <p:ext uri="{BB962C8B-B14F-4D97-AF65-F5344CB8AC3E}">
        <p14:creationId xmlns:p14="http://schemas.microsoft.com/office/powerpoint/2010/main" val="246763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503" y="2133203"/>
            <a:ext cx="10944993" cy="4097666"/>
          </a:xfrm>
        </p:spPr>
        <p:txBody>
          <a:bodyPr>
            <a:normAutofit/>
          </a:bodyPr>
          <a:lstStyle/>
          <a:p>
            <a:r>
              <a:rPr lang="en-US" sz="2400" dirty="0"/>
              <a:t>A SG body composed of 26 staff employees from LSC, WTC, and HSC elected by their staff colleagues to represent the concerns of and act as a voice for the University staff.</a:t>
            </a:r>
          </a:p>
          <a:p>
            <a:pPr lvl="1"/>
            <a:r>
              <a:rPr lang="en-US" sz="2200" dirty="0"/>
              <a:t>a forum for communication among staff and between staff and administration </a:t>
            </a:r>
          </a:p>
          <a:p>
            <a:pPr lvl="1"/>
            <a:r>
              <a:rPr lang="en-US" sz="2200" dirty="0"/>
              <a:t>Provide nominations for staff appointments on administrative committees &amp; task forces</a:t>
            </a:r>
          </a:p>
          <a:p>
            <a:pPr lvl="1"/>
            <a:r>
              <a:rPr lang="en-US" sz="2200" dirty="0"/>
              <a:t>Loyola Employee Emergency Fund</a:t>
            </a:r>
          </a:p>
          <a:p>
            <a:pPr lvl="1"/>
            <a:r>
              <a:rPr lang="en-US" sz="2200" dirty="0"/>
              <a:t>Staff recognitions programs</a:t>
            </a:r>
            <a:endParaRPr lang="en-US" sz="3000" dirty="0"/>
          </a:p>
          <a:p>
            <a:r>
              <a:rPr lang="en-US" sz="2400" dirty="0">
                <a:hlinkClick r:id="rId2"/>
              </a:rPr>
              <a:t>https://www.luc.edu/staffcouncil/index.shtml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92" y="727378"/>
            <a:ext cx="11220655" cy="1082566"/>
          </a:xfrm>
        </p:spPr>
        <p:txBody>
          <a:bodyPr/>
          <a:lstStyle/>
          <a:p>
            <a:r>
              <a:rPr lang="en-US" dirty="0"/>
              <a:t>University Staff Council</a:t>
            </a:r>
          </a:p>
        </p:txBody>
      </p:sp>
    </p:spTree>
    <p:extLst>
      <p:ext uri="{BB962C8B-B14F-4D97-AF65-F5344CB8AC3E}">
        <p14:creationId xmlns:p14="http://schemas.microsoft.com/office/powerpoint/2010/main" val="50617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053" y="1663421"/>
            <a:ext cx="11059293" cy="4097666"/>
          </a:xfrm>
        </p:spPr>
        <p:txBody>
          <a:bodyPr>
            <a:normAutofit/>
          </a:bodyPr>
          <a:lstStyle/>
          <a:p>
            <a:r>
              <a:rPr lang="en-US" sz="2400" u="sng" dirty="0"/>
              <a:t>Mission</a:t>
            </a:r>
            <a:r>
              <a:rPr lang="en-US" sz="2400" dirty="0"/>
              <a:t>: To ensuring broad review and discussion of issues, plans, and policies of general University interest </a:t>
            </a:r>
          </a:p>
          <a:p>
            <a:pPr lvl="1"/>
            <a:r>
              <a:rPr lang="en-US" sz="2200" dirty="0"/>
              <a:t>Membership- 33 Elected faculty, staff, students, and appointed administrators. </a:t>
            </a:r>
          </a:p>
          <a:p>
            <a:pPr lvl="1"/>
            <a:r>
              <a:rPr lang="en-US" sz="2200" dirty="0"/>
              <a:t>University Provost, Chair of Faculty Council, and Chair of Staff Council also serve ex officio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400" dirty="0"/>
              <a:t>serves in an advisory capacity to the University President</a:t>
            </a:r>
          </a:p>
          <a:p>
            <a:endParaRPr lang="en-US" sz="2400" dirty="0"/>
          </a:p>
          <a:p>
            <a:r>
              <a:rPr lang="en-US" sz="2400" u="sng" dirty="0">
                <a:hlinkClick r:id="rId2"/>
              </a:rPr>
              <a:t>www.LUC.edu/universitysenate/index.shtml</a:t>
            </a:r>
            <a:r>
              <a:rPr lang="en-US" sz="2400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350" y="461838"/>
            <a:ext cx="10629837" cy="1082566"/>
          </a:xfrm>
        </p:spPr>
        <p:txBody>
          <a:bodyPr/>
          <a:lstStyle/>
          <a:p>
            <a:r>
              <a:rPr lang="en-US" dirty="0"/>
              <a:t>University Senate</a:t>
            </a:r>
          </a:p>
        </p:txBody>
      </p:sp>
    </p:spTree>
    <p:extLst>
      <p:ext uri="{BB962C8B-B14F-4D97-AF65-F5344CB8AC3E}">
        <p14:creationId xmlns:p14="http://schemas.microsoft.com/office/powerpoint/2010/main" val="144820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33EFFB-0086-7A45-8E9D-7E410C11D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81" y="1998570"/>
            <a:ext cx="10629840" cy="4149982"/>
          </a:xfrm>
        </p:spPr>
        <p:txBody>
          <a:bodyPr>
            <a:normAutofit/>
          </a:bodyPr>
          <a:lstStyle/>
          <a:p>
            <a:r>
              <a:rPr lang="en-US" sz="2800" dirty="0"/>
              <a:t>Relatively new SG Body formed in 2012 to bring together all the members of the University community</a:t>
            </a:r>
          </a:p>
          <a:p>
            <a:pPr lvl="1"/>
            <a:r>
              <a:rPr lang="en-US" sz="2400" dirty="0"/>
              <a:t>All past meeting notes are online</a:t>
            </a:r>
          </a:p>
          <a:p>
            <a:pPr lvl="1"/>
            <a:r>
              <a:rPr lang="en-US" sz="2400" dirty="0"/>
              <a:t>Agenda is posted online prior to each meeting</a:t>
            </a:r>
          </a:p>
          <a:p>
            <a:pPr lvl="1"/>
            <a:r>
              <a:rPr lang="en-US" sz="2400" dirty="0"/>
              <a:t>Meetings are open to the university community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Represents the University community to the administration and addresses matters of importance to the university community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Governed through Bylaws and a Constitution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2887DB-9C05-F740-8C4D-479A261D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52" y="592619"/>
            <a:ext cx="10629837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8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7AE1F6-2B1B-46F7-B335-21D62EC9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71" y="1384960"/>
            <a:ext cx="7451798" cy="526486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3B8AB7E5-3805-4FDE-BD48-C0A931F1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85" y="337512"/>
            <a:ext cx="10629837" cy="1082566"/>
          </a:xfrm>
        </p:spPr>
        <p:txBody>
          <a:bodyPr/>
          <a:lstStyle/>
          <a:p>
            <a:r>
              <a:rPr lang="en-US" dirty="0"/>
              <a:t>University Senate schedule 2021-2022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AF6EB3-AF21-488F-97C2-F0B353278992}"/>
              </a:ext>
            </a:extLst>
          </p:cNvPr>
          <p:cNvSpPr txBox="1"/>
          <p:nvPr/>
        </p:nvSpPr>
        <p:spPr>
          <a:xfrm>
            <a:off x="7646434" y="6211496"/>
            <a:ext cx="4426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hlinkClick r:id="rId3"/>
              </a:rPr>
              <a:t>www.LUC.edu/universitysenate/index.shtml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202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702377-AAE5-5D42-8FD2-4A29C8AA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509581"/>
            <a:ext cx="10629837" cy="1143000"/>
          </a:xfrm>
        </p:spPr>
        <p:txBody>
          <a:bodyPr/>
          <a:lstStyle/>
          <a:p>
            <a:r>
              <a:rPr lang="en-US" dirty="0"/>
              <a:t>Executive Committee </a:t>
            </a:r>
          </a:p>
        </p:txBody>
      </p:sp>
      <p:pic>
        <p:nvPicPr>
          <p:cNvPr id="2050" name="Picture 2" descr="Sarita K. Heer">
            <a:extLst>
              <a:ext uri="{FF2B5EF4-FFF2-40B4-BE49-F238E27FC236}">
                <a16:creationId xmlns:a16="http://schemas.microsoft.com/office/drawing/2014/main" id="{3FBA4504-CC12-4EC1-9A2A-407C38067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81" y="19932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chive: Kristin L. Krueger: Faculty Center for Ignatian Pedagogy: Loyola  University Chicago">
            <a:extLst>
              <a:ext uri="{FF2B5EF4-FFF2-40B4-BE49-F238E27FC236}">
                <a16:creationId xmlns:a16="http://schemas.microsoft.com/office/drawing/2014/main" id="{F6A5278F-E0F1-4498-83C0-F9AF3F36E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4969"/>
          <a:stretch/>
        </p:blipFill>
        <p:spPr bwMode="auto">
          <a:xfrm>
            <a:off x="2765681" y="1790629"/>
            <a:ext cx="1976847" cy="232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D60162-13AC-464E-A8F3-2799316A8DF8}"/>
              </a:ext>
            </a:extLst>
          </p:cNvPr>
          <p:cNvSpPr txBox="1"/>
          <p:nvPr/>
        </p:nvSpPr>
        <p:spPr>
          <a:xfrm>
            <a:off x="5177953" y="4080167"/>
            <a:ext cx="2127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Anne Divita Kopacz, Secretary</a:t>
            </a:r>
          </a:p>
        </p:txBody>
      </p:sp>
      <p:pic>
        <p:nvPicPr>
          <p:cNvPr id="2054" name="Picture 6" descr="Anne Divita Kopacz: Loyola University Chicago">
            <a:extLst>
              <a:ext uri="{FF2B5EF4-FFF2-40B4-BE49-F238E27FC236}">
                <a16:creationId xmlns:a16="http://schemas.microsoft.com/office/drawing/2014/main" id="{A527A657-560B-4ABD-AF10-6BA983303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9" r="20147"/>
          <a:stretch/>
        </p:blipFill>
        <p:spPr bwMode="auto">
          <a:xfrm>
            <a:off x="4857914" y="1926833"/>
            <a:ext cx="1976847" cy="20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0A74FE-0375-46BD-BFB0-BA99180E45DE}"/>
              </a:ext>
            </a:extLst>
          </p:cNvPr>
          <p:cNvSpPr txBox="1"/>
          <p:nvPr/>
        </p:nvSpPr>
        <p:spPr>
          <a:xfrm>
            <a:off x="2918078" y="4133518"/>
            <a:ext cx="1824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Kristin Krueger, Vice Chair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3AB56F-04DB-4D47-A717-B4092964D7DC}"/>
              </a:ext>
            </a:extLst>
          </p:cNvPr>
          <p:cNvSpPr txBox="1"/>
          <p:nvPr/>
        </p:nvSpPr>
        <p:spPr>
          <a:xfrm>
            <a:off x="433231" y="3918889"/>
            <a:ext cx="1824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Sarita Heer, Chair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86723D6C-BF12-45A8-8768-1DA704176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3" t="25999" r="25310" b="41277"/>
          <a:stretch/>
        </p:blipFill>
        <p:spPr bwMode="auto">
          <a:xfrm>
            <a:off x="7426942" y="2048673"/>
            <a:ext cx="1602378" cy="187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050377A-6665-4F10-92E4-17973BA637DE}"/>
              </a:ext>
            </a:extLst>
          </p:cNvPr>
          <p:cNvSpPr txBox="1"/>
          <p:nvPr/>
        </p:nvSpPr>
        <p:spPr>
          <a:xfrm>
            <a:off x="7533621" y="3999634"/>
            <a:ext cx="1495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Erla Dervishi, SGLC VP</a:t>
            </a:r>
          </a:p>
          <a:p>
            <a:endParaRPr lang="en-US" dirty="0"/>
          </a:p>
        </p:txBody>
      </p:sp>
      <p:pic>
        <p:nvPicPr>
          <p:cNvPr id="2058" name="Picture 10" descr="Interim Provost, College of Nursing Dean Margaret Callahan resigns for  Loyola University Chicago – Marquette Wire">
            <a:extLst>
              <a:ext uri="{FF2B5EF4-FFF2-40B4-BE49-F238E27FC236}">
                <a16:creationId xmlns:a16="http://schemas.microsoft.com/office/drawing/2014/main" id="{291A387E-D8C2-48E9-A4A8-36397E7A9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3"/>
          <a:stretch/>
        </p:blipFill>
        <p:spPr bwMode="auto">
          <a:xfrm>
            <a:off x="9585444" y="1926833"/>
            <a:ext cx="1755594" cy="215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2978F9A-60E1-4EC5-A909-36FB83637556}"/>
              </a:ext>
            </a:extLst>
          </p:cNvPr>
          <p:cNvSpPr txBox="1"/>
          <p:nvPr/>
        </p:nvSpPr>
        <p:spPr>
          <a:xfrm>
            <a:off x="9585444" y="4087560"/>
            <a:ext cx="19735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Margaret Callahan, Provost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A6E0F-3C68-42F7-8482-6C08C395CCB9}"/>
              </a:ext>
            </a:extLst>
          </p:cNvPr>
          <p:cNvSpPr txBox="1"/>
          <p:nvPr/>
        </p:nvSpPr>
        <p:spPr>
          <a:xfrm>
            <a:off x="8072846" y="6150331"/>
            <a:ext cx="5486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 </a:t>
            </a:r>
            <a:r>
              <a:rPr lang="en-US" dirty="0"/>
              <a:t>Open position  </a:t>
            </a:r>
            <a:r>
              <a:rPr lang="en-US" dirty="0">
                <a:sym typeface="Wingdings" panose="05000000000000000000" pitchFamily="2" charset="2"/>
              </a:rPr>
              <a:t> Secretary </a:t>
            </a:r>
            <a:r>
              <a:rPr lang="en-US" i="1" dirty="0">
                <a:sym typeface="Wingdings" panose="05000000000000000000" pitchFamily="2" charset="2"/>
              </a:rPr>
              <a:t>pro </a:t>
            </a:r>
            <a:r>
              <a:rPr lang="en-US" i="1" dirty="0" err="1">
                <a:sym typeface="Wingdings" panose="05000000000000000000" pitchFamily="2" charset="2"/>
              </a:rPr>
              <a:t>tem</a:t>
            </a:r>
            <a:endParaRPr lang="en-US" i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4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C7E446-8060-3546-AD76-285D99D61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975" y="1538986"/>
            <a:ext cx="9200397" cy="4444509"/>
          </a:xfrm>
        </p:spPr>
        <p:txBody>
          <a:bodyPr>
            <a:normAutofit/>
          </a:bodyPr>
          <a:lstStyle/>
          <a:p>
            <a:r>
              <a:rPr lang="en-US" sz="3600" b="1" i="1" dirty="0"/>
              <a:t>Academic Affairs and Research</a:t>
            </a:r>
            <a:endParaRPr lang="en-US" sz="3600" dirty="0"/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Budget and Strategic Planning 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Faculty Affairs and Staff Affairs 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Student Development and Success</a:t>
            </a:r>
            <a:endParaRPr lang="en-US" sz="3600" i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Bylaws and Elections</a:t>
            </a:r>
            <a:endParaRPr lang="en-US" sz="3600" i="1" dirty="0"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0000"/>
                </a:solidFill>
                <a:latin typeface="Myriad Pro" panose="020B0503030403020204" charset="0"/>
                <a:ea typeface="Calibri" panose="020F0502020204030204" pitchFamily="34" charset="0"/>
                <a:cs typeface="Calibri" panose="020F0502020204030204" pitchFamily="34" charset="0"/>
              </a:rPr>
              <a:t>Diversity</a:t>
            </a:r>
            <a:endParaRPr lang="en-US" sz="3600" i="1" dirty="0"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984E7-E953-5449-A979-A0DA32B3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30" y="395986"/>
            <a:ext cx="10629837" cy="1143000"/>
          </a:xfrm>
        </p:spPr>
        <p:txBody>
          <a:bodyPr/>
          <a:lstStyle/>
          <a:p>
            <a:r>
              <a:rPr lang="en-US" dirty="0"/>
              <a:t>Committees </a:t>
            </a:r>
          </a:p>
        </p:txBody>
      </p:sp>
    </p:spTree>
    <p:extLst>
      <p:ext uri="{BB962C8B-B14F-4D97-AF65-F5344CB8AC3E}">
        <p14:creationId xmlns:p14="http://schemas.microsoft.com/office/powerpoint/2010/main" val="533778755"/>
      </p:ext>
    </p:extLst>
  </p:cSld>
  <p:clrMapOvr>
    <a:masterClrMapping/>
  </p:clrMapOvr>
</p:sld>
</file>

<file path=ppt/theme/theme1.xml><?xml version="1.0" encoding="utf-8"?>
<a:theme xmlns:a="http://schemas.openxmlformats.org/drawingml/2006/main" name="_powerPointMaster_university_myriadMin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powerPoint_university_minionMyriad</Template>
  <TotalTime>0</TotalTime>
  <Words>748</Words>
  <Application>Microsoft Office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Minion Pro</vt:lpstr>
      <vt:lpstr>Calibri</vt:lpstr>
      <vt:lpstr>Myriad Pro</vt:lpstr>
      <vt:lpstr>_powerPointMaster_university_myriadMinion</vt:lpstr>
      <vt:lpstr>Loyola University Chicago </vt:lpstr>
      <vt:lpstr>Shared Governance at LUC</vt:lpstr>
      <vt:lpstr>Elected LUC Shared Governance Bodies</vt:lpstr>
      <vt:lpstr>University Staff Council</vt:lpstr>
      <vt:lpstr>University Senate</vt:lpstr>
      <vt:lpstr>PowerPoint Presentation</vt:lpstr>
      <vt:lpstr>University Senate schedule 2021-2022</vt:lpstr>
      <vt:lpstr>Executive Committee </vt:lpstr>
      <vt:lpstr>Committees </vt:lpstr>
      <vt:lpstr>Committees </vt:lpstr>
      <vt:lpstr>Committees </vt:lpstr>
      <vt:lpstr>Committees </vt:lpstr>
      <vt:lpstr>Committees </vt:lpstr>
      <vt:lpstr>Committees </vt:lpstr>
      <vt:lpstr>Committees </vt:lpstr>
      <vt:lpstr>Recent and Ongoing Issues and priorities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2014-10-20T16:32:03Z</dcterms:created>
  <dcterms:modified xsi:type="dcterms:W3CDTF">2021-10-26T13:24:08Z</dcterms:modified>
</cp:coreProperties>
</file>